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Eczar Bold" panose="020B0604020202020204" charset="0"/>
      <p:regular r:id="rId14"/>
    </p:embeddedFont>
    <p:embeddedFont>
      <p:font typeface="Open Sans Bold" panose="020B0604020202020204" charset="0"/>
      <p:regular r:id="rId15"/>
    </p:embeddedFont>
    <p:embeddedFont>
      <p:font typeface="Open Sans Bold Italics" panose="020B0604020202020204" charset="0"/>
      <p:regular r:id="rId16"/>
    </p:embeddedFont>
    <p:embeddedFont>
      <p:font typeface="Railey" panose="020B0604020202020204" charset="0"/>
      <p:regular r:id="rId17"/>
    </p:embeddedFont>
    <p:embeddedFont>
      <p:font typeface="TT Chocolates" panose="020B0604020202020204" charset="0"/>
      <p:regular r:id="rId18"/>
    </p:embeddedFont>
    <p:embeddedFont>
      <p:font typeface="TT Chocolates Bold" panose="020B0604020202020204" charset="0"/>
      <p:regular r:id="rId19"/>
    </p:embeddedFont>
    <p:embeddedFont>
      <p:font typeface="TT Chocolates Ultra-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152" y="-960351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27010" y="7148252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948035" y="1028700"/>
            <a:ext cx="6056638" cy="32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595"/>
              </a:lnSpc>
            </a:pPr>
            <a:r>
              <a:rPr lang="en-US" sz="2199">
                <a:solidFill>
                  <a:srgbClr val="303238"/>
                </a:solidFill>
                <a:latin typeface="TT Chocolates Bold"/>
              </a:rPr>
              <a:t>UNIVERSITY OF BASRAH / COLLEGE OF SCIENCE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23843" y="3205060"/>
            <a:ext cx="8972201" cy="327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400">
                <a:solidFill>
                  <a:srgbClr val="0E0340"/>
                </a:solidFill>
                <a:latin typeface="TT Chocolates Ultra-Bold"/>
              </a:rPr>
              <a:t>LECTURE  3</a:t>
            </a:r>
            <a:endParaRPr lang="en-US" sz="2400" dirty="0">
              <a:solidFill>
                <a:srgbClr val="0E0340"/>
              </a:solidFill>
              <a:latin typeface="TT Chocolates Ul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32250" y="4707828"/>
            <a:ext cx="10170137" cy="210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3"/>
              </a:lnSpc>
            </a:pPr>
            <a:r>
              <a:rPr lang="en-US" sz="4522" dirty="0">
                <a:solidFill>
                  <a:srgbClr val="000000"/>
                </a:solidFill>
                <a:latin typeface="Eczar Bold"/>
              </a:rPr>
              <a:t>BACTERIAL  CLASSIFICATION</a:t>
            </a:r>
            <a:endParaRPr lang="en-US" sz="4522" dirty="0">
              <a:solidFill>
                <a:srgbClr val="273384"/>
              </a:solidFill>
              <a:latin typeface="Eczar Bold"/>
            </a:endParaRPr>
          </a:p>
          <a:p>
            <a:pPr>
              <a:lnSpc>
                <a:spcPts val="12542"/>
              </a:lnSpc>
            </a:pPr>
            <a:endParaRPr lang="en-US" sz="4522" dirty="0">
              <a:solidFill>
                <a:srgbClr val="273384"/>
              </a:solidFill>
              <a:latin typeface="Eczar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798031" y="6996501"/>
            <a:ext cx="7705737" cy="920082"/>
            <a:chOff x="0" y="0"/>
            <a:chExt cx="2168051" cy="2588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8051" cy="258870"/>
            </a:xfrm>
            <a:custGeom>
              <a:avLst/>
              <a:gdLst/>
              <a:ahLst/>
              <a:cxnLst/>
              <a:rect l="l" t="t" r="r" b="b"/>
              <a:pathLst>
                <a:path w="2168051" h="258870">
                  <a:moveTo>
                    <a:pt x="0" y="0"/>
                  </a:moveTo>
                  <a:lnTo>
                    <a:pt x="2168051" y="0"/>
                  </a:lnTo>
                  <a:lnTo>
                    <a:pt x="2168051" y="258870"/>
                  </a:lnTo>
                  <a:lnTo>
                    <a:pt x="0" y="258870"/>
                  </a:lnTo>
                  <a:close/>
                </a:path>
              </a:pathLst>
            </a:custGeom>
            <a:solidFill>
              <a:srgbClr val="F8F5FF"/>
            </a:solidFill>
            <a:ln w="9525" cap="sq">
              <a:solidFill>
                <a:srgbClr val="231076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168051" cy="277920"/>
            </a:xfrm>
            <a:prstGeom prst="rect">
              <a:avLst/>
            </a:prstGeom>
          </p:spPr>
          <p:txBody>
            <a:bodyPr lIns="34560" tIns="34560" rIns="34560" bIns="34560" rtlCol="0" anchor="ctr"/>
            <a:lstStyle/>
            <a:p>
              <a:pPr algn="ctr">
                <a:lnSpc>
                  <a:spcPts val="116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123485" y="7229712"/>
            <a:ext cx="738028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6"/>
              </a:lnSpc>
            </a:pPr>
            <a:r>
              <a:rPr lang="en-US" sz="2872">
                <a:solidFill>
                  <a:srgbClr val="0E0340"/>
                </a:solidFill>
                <a:latin typeface="TT Chocolates"/>
              </a:rPr>
              <a:t>Department of Pathological Analyses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123485" y="8466578"/>
            <a:ext cx="6358478" cy="999286"/>
            <a:chOff x="0" y="0"/>
            <a:chExt cx="1674661" cy="2631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74661" cy="263186"/>
            </a:xfrm>
            <a:custGeom>
              <a:avLst/>
              <a:gdLst/>
              <a:ahLst/>
              <a:cxnLst/>
              <a:rect l="l" t="t" r="r" b="b"/>
              <a:pathLst>
                <a:path w="1674661" h="263186">
                  <a:moveTo>
                    <a:pt x="0" y="0"/>
                  </a:moveTo>
                  <a:lnTo>
                    <a:pt x="1674661" y="0"/>
                  </a:lnTo>
                  <a:lnTo>
                    <a:pt x="1674661" y="263186"/>
                  </a:lnTo>
                  <a:lnTo>
                    <a:pt x="0" y="263186"/>
                  </a:lnTo>
                  <a:close/>
                </a:path>
              </a:pathLst>
            </a:custGeom>
            <a:solidFill>
              <a:srgbClr val="FBFBF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674661" cy="263186"/>
            </a:xfrm>
            <a:prstGeom prst="rect">
              <a:avLst/>
            </a:prstGeom>
          </p:spPr>
          <p:txBody>
            <a:bodyPr lIns="165100" tIns="165100" rIns="165100" bIns="165100" rtlCol="0" anchor="ctr"/>
            <a:lstStyle/>
            <a:p>
              <a:pPr algn="ctr">
                <a:lnSpc>
                  <a:spcPts val="2595"/>
                </a:lnSpc>
              </a:pPr>
              <a:r>
                <a:rPr lang="en-US" sz="2199">
                  <a:solidFill>
                    <a:srgbClr val="000000"/>
                  </a:solidFill>
                  <a:latin typeface="TT Chocolates Bold"/>
                </a:rPr>
                <a:t>Presented by Prof.Dr. Saad S. Mahdi Al-amara</a:t>
              </a:r>
              <a:r>
                <a:rPr lang="en-US" sz="2199">
                  <a:solidFill>
                    <a:srgbClr val="FFFFFF"/>
                  </a:solidFill>
                  <a:latin typeface="TT Chocolates Bold"/>
                </a:rPr>
                <a:t>di Al-Amara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44800" y="-960351"/>
            <a:ext cx="4097649" cy="3970251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27010" y="7148252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84777" y="577036"/>
            <a:ext cx="2221557" cy="75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3600" dirty="0">
                <a:solidFill>
                  <a:srgbClr val="FF3131"/>
                </a:solidFill>
                <a:latin typeface="Open Sans Bold"/>
              </a:rPr>
              <a:t>species</a:t>
            </a:r>
            <a:r>
              <a:rPr lang="en-US" sz="4499" dirty="0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5280" y="1693775"/>
            <a:ext cx="434801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3131"/>
                </a:solidFill>
                <a:latin typeface="Open Sans Bold"/>
              </a:rPr>
              <a:t>Definition of species: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2595883"/>
            <a:ext cx="15897250" cy="1471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Open Sans Bold"/>
              </a:rPr>
              <a:t>The “basic unit” of taxonomy, representing a specific, recognized type of organism</a:t>
            </a:r>
          </a:p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pen Sans Bold"/>
              </a:rPr>
              <a:t>  For sexually reproducing organisms, a fundamental definition of “species” has been     reproductive compatibility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4626610"/>
            <a:ext cx="17602200" cy="976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 u="sng" dirty="0">
                <a:solidFill>
                  <a:srgbClr val="000000"/>
                </a:solidFill>
                <a:latin typeface="Open Sans Bold"/>
              </a:rPr>
              <a:t>This definition fails for many microbial species (including bacteria), because they do not reproduce sexually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5280" y="5767445"/>
            <a:ext cx="8005101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F3131"/>
                </a:solidFill>
                <a:latin typeface="Open Sans Bold"/>
              </a:rPr>
              <a:t>Definition of “species” in microbiology: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3131"/>
              </a:solidFill>
              <a:latin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56986" y="6631362"/>
            <a:ext cx="16431014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Classic definition: A collection of microbial strains that share many properties and differ significantly from other groups of strains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87853" y="8169967"/>
            <a:ext cx="1514762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3131"/>
                </a:solidFill>
                <a:latin typeface="Open Sans Bold"/>
              </a:rPr>
              <a:t>Species</a:t>
            </a:r>
            <a:r>
              <a:rPr lang="en-US" sz="2799">
                <a:solidFill>
                  <a:srgbClr val="000000"/>
                </a:solidFill>
                <a:latin typeface="Open Sans Bold"/>
              </a:rPr>
              <a:t> are identified by comparison with known “type strains”: well-characterized pure cultures; references for the identification of unknowns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152" y="-960351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27010" y="7148252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41228"/>
            <a:ext cx="1880295" cy="156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3600" dirty="0">
                <a:solidFill>
                  <a:srgbClr val="FF3131"/>
                </a:solidFill>
                <a:latin typeface="Open Sans Bold"/>
              </a:rPr>
              <a:t>Strain: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dirty="0">
              <a:solidFill>
                <a:srgbClr val="FF3131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1300111"/>
            <a:ext cx="15105170" cy="1471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Open Sans Bold"/>
              </a:rPr>
              <a:t>A population of microbes descended from a single individual or pure </a:t>
            </a:r>
            <a:r>
              <a:rPr lang="en-US" sz="2799" dirty="0" err="1">
                <a:solidFill>
                  <a:srgbClr val="000000"/>
                </a:solidFill>
                <a:latin typeface="Open Sans Bold"/>
              </a:rPr>
              <a:t>cultureDifferent</a:t>
            </a:r>
            <a:r>
              <a:rPr lang="en-US" sz="2799" dirty="0">
                <a:solidFill>
                  <a:srgbClr val="000000"/>
                </a:solidFill>
                <a:latin typeface="Open Sans Bold"/>
              </a:rPr>
              <a:t> strains represent genetic variability within a species</a:t>
            </a:r>
          </a:p>
          <a:p>
            <a:pPr algn="just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32120" y="5298950"/>
            <a:ext cx="12367545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3131"/>
                </a:solidFill>
                <a:latin typeface="Open Sans Bold"/>
              </a:rPr>
              <a:t>There are several collections of type strains, including </a:t>
            </a: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FF3131"/>
              </a:solidFill>
              <a:latin typeface="Open Sans Bol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FF3131"/>
              </a:solidFill>
              <a:latin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5247" y="3048191"/>
            <a:ext cx="12922746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FF3131"/>
                </a:solidFill>
                <a:latin typeface="Open Sans Bold"/>
              </a:rPr>
              <a:t>Biovars</a:t>
            </a:r>
            <a:r>
              <a:rPr lang="en-US" sz="2799" dirty="0">
                <a:solidFill>
                  <a:srgbClr val="000000"/>
                </a:solidFill>
                <a:latin typeface="Open Sans Bold"/>
              </a:rPr>
              <a:t>: Strains that differ in biochemical or physiological differences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 dirty="0" err="1">
                <a:solidFill>
                  <a:srgbClr val="FF3131"/>
                </a:solidFill>
                <a:latin typeface="Open Sans Bold"/>
              </a:rPr>
              <a:t>Morphovars</a:t>
            </a:r>
            <a:r>
              <a:rPr lang="en-US" sz="2799" dirty="0">
                <a:solidFill>
                  <a:srgbClr val="000000"/>
                </a:solidFill>
                <a:latin typeface="Open Sans Bold"/>
              </a:rPr>
              <a:t>: Strains that vary in morphology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FF3131"/>
                </a:solidFill>
                <a:latin typeface="Open Sans Bold"/>
              </a:rPr>
              <a:t>Serovars</a:t>
            </a:r>
            <a:r>
              <a:rPr lang="en-US" sz="2799" dirty="0">
                <a:solidFill>
                  <a:srgbClr val="000000"/>
                </a:solidFill>
                <a:latin typeface="Open Sans Bold"/>
              </a:rPr>
              <a:t>: Stains that vary in their antigenic properties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08995" y="6610214"/>
            <a:ext cx="14159170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American Type Culture Collection   (ATCC)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National Collection of Type Cultures   (NCTC)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 Japan Collection of Microorganisms</a:t>
            </a:r>
            <a:r>
              <a:rPr lang="en-US" sz="2799">
                <a:solidFill>
                  <a:srgbClr val="303238"/>
                </a:solidFill>
                <a:latin typeface="Open Sans Bold"/>
              </a:rPr>
              <a:t>  </a:t>
            </a:r>
            <a:r>
              <a:rPr lang="en-US" sz="2799">
                <a:solidFill>
                  <a:srgbClr val="000000"/>
                </a:solidFill>
                <a:latin typeface="Open Sans Bold"/>
              </a:rPr>
              <a:t> (JCM)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Open Sans Bold"/>
              </a:rPr>
              <a:t>Bulgarian Type Culture Collection   (BTCC)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152" y="-960351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27010" y="7148252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38200" y="317707"/>
            <a:ext cx="14782800" cy="4491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3131"/>
                </a:solidFill>
                <a:latin typeface="Open Sans Bold"/>
              </a:rPr>
              <a:t>Bergey’s</a:t>
            </a:r>
            <a:r>
              <a:rPr lang="en-US" sz="3200" dirty="0">
                <a:solidFill>
                  <a:srgbClr val="FF3131"/>
                </a:solidFill>
                <a:latin typeface="Open Sans Bold"/>
              </a:rPr>
              <a:t> Manual of Systematic Bacteriology</a:t>
            </a:r>
          </a:p>
          <a:p>
            <a:pPr>
              <a:lnSpc>
                <a:spcPts val="3220"/>
              </a:lnSpc>
              <a:spcBef>
                <a:spcPct val="0"/>
              </a:spcBef>
            </a:pPr>
            <a:endParaRPr lang="en-US" sz="3200" dirty="0">
              <a:solidFill>
                <a:srgbClr val="FF3131"/>
              </a:solidFill>
              <a:latin typeface="Open Sans Bold"/>
            </a:endParaRPr>
          </a:p>
          <a:p>
            <a:pPr marL="690878" lvl="1" indent="-345439">
              <a:lnSpc>
                <a:spcPts val="447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Open Sans Bold"/>
              </a:rPr>
              <a:t>In 1927, David </a:t>
            </a:r>
            <a:r>
              <a:rPr lang="en-US" sz="3199" dirty="0" err="1">
                <a:solidFill>
                  <a:srgbClr val="000000"/>
                </a:solidFill>
                <a:latin typeface="Open Sans Bold"/>
              </a:rPr>
              <a:t>Bergey</a:t>
            </a:r>
            <a:r>
              <a:rPr lang="en-US" sz="3199" dirty="0">
                <a:solidFill>
                  <a:srgbClr val="000000"/>
                </a:solidFill>
                <a:latin typeface="Open Sans Bold"/>
              </a:rPr>
              <a:t> &amp; colleagues published </a:t>
            </a:r>
            <a:r>
              <a:rPr lang="en-US" sz="3199" dirty="0" err="1">
                <a:solidFill>
                  <a:srgbClr val="000000"/>
                </a:solidFill>
                <a:latin typeface="Open Sans Bold"/>
              </a:rPr>
              <a:t>Bergey’s</a:t>
            </a:r>
            <a:r>
              <a:rPr lang="en-US" sz="3199" dirty="0">
                <a:solidFill>
                  <a:srgbClr val="000000"/>
                </a:solidFill>
                <a:latin typeface="Open Sans Bold"/>
              </a:rPr>
              <a:t> Manual of Determinative Bacteriology, a manual that grouped bacteria into phenetic groups, used in identification of unknowns. It is now in its 9th edition.</a:t>
            </a:r>
          </a:p>
          <a:p>
            <a:pPr>
              <a:lnSpc>
                <a:spcPts val="980"/>
              </a:lnSpc>
            </a:pPr>
            <a:endParaRPr lang="en-US" sz="3199" dirty="0">
              <a:solidFill>
                <a:srgbClr val="000000"/>
              </a:solidFill>
              <a:latin typeface="Open Sans Bold"/>
            </a:endParaRPr>
          </a:p>
          <a:p>
            <a:pPr marL="669288" lvl="1" indent="-334644">
              <a:lnSpc>
                <a:spcPts val="433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Open Sans Bold"/>
              </a:rPr>
              <a:t>In 1984, a more detailed work entitled </a:t>
            </a:r>
            <a:r>
              <a:rPr lang="en-US" sz="3099" dirty="0" err="1">
                <a:solidFill>
                  <a:srgbClr val="000000"/>
                </a:solidFill>
                <a:latin typeface="Open Sans Bold"/>
              </a:rPr>
              <a:t>Bergey’s</a:t>
            </a:r>
            <a:r>
              <a:rPr lang="en-US" sz="3099" dirty="0">
                <a:solidFill>
                  <a:srgbClr val="000000"/>
                </a:solidFill>
                <a:latin typeface="Open Sans Bold"/>
              </a:rPr>
              <a:t> Manual of Systematic Bacteriology was published, still primarily phenetic in its classification.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34049" y="5086350"/>
            <a:ext cx="14668373" cy="285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3131"/>
                </a:solidFill>
                <a:latin typeface="Open Sans Bold"/>
              </a:rPr>
              <a:t>Bergey’s</a:t>
            </a:r>
            <a:r>
              <a:rPr lang="en-US" sz="3200" dirty="0">
                <a:solidFill>
                  <a:srgbClr val="FF3131"/>
                </a:solidFill>
                <a:latin typeface="Open Sans Bold"/>
              </a:rPr>
              <a:t> Manual of Systematic Bacteriology</a:t>
            </a:r>
          </a:p>
          <a:p>
            <a:pPr>
              <a:lnSpc>
                <a:spcPts val="980"/>
              </a:lnSpc>
              <a:spcBef>
                <a:spcPct val="0"/>
              </a:spcBef>
            </a:pPr>
            <a:endParaRPr lang="en-US" sz="3200" dirty="0">
              <a:solidFill>
                <a:srgbClr val="FF3131"/>
              </a:solidFill>
              <a:latin typeface="Open Sans Bold"/>
            </a:endParaRPr>
          </a:p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Open Sans Bold"/>
              </a:rPr>
              <a:t>Publication of the second edition of </a:t>
            </a:r>
            <a:r>
              <a:rPr lang="en-US" sz="3100" dirty="0" err="1">
                <a:solidFill>
                  <a:srgbClr val="000000"/>
                </a:solidFill>
                <a:latin typeface="Open Sans Bold"/>
              </a:rPr>
              <a:t>Bergey’s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Manual of Systematic Bacteriology was begun in 2001. </a:t>
            </a:r>
          </a:p>
          <a:p>
            <a:pPr marL="669291" lvl="1" indent="-334646">
              <a:lnSpc>
                <a:spcPts val="4340"/>
              </a:lnSpc>
              <a:spcBef>
                <a:spcPct val="0"/>
              </a:spcBef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Open Sans Bold"/>
              </a:rPr>
              <a:t>The 2nd edition gives the most up-to-date phylogenic classification of prokaryotic organisms, including both eubacteria and archaea.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41472" y="8307498"/>
            <a:ext cx="15066299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When it is completed, it will consist of 5 volumes. The classification in Bergey’s Manual is accepted by most microbiologists as the best consensus for prokaryotic taxonomy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152" y="-960351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27010" y="7148252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4257" y="637950"/>
            <a:ext cx="14933332" cy="4696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 dirty="0">
                <a:solidFill>
                  <a:srgbClr val="000000"/>
                </a:solidFill>
                <a:latin typeface="Open Sans Bold"/>
              </a:rPr>
              <a:t>In the original 4 volumes of </a:t>
            </a:r>
            <a:r>
              <a:rPr lang="en-US" sz="3100" dirty="0" err="1">
                <a:solidFill>
                  <a:srgbClr val="000000"/>
                </a:solidFill>
                <a:latin typeface="Open Sans Bold"/>
              </a:rPr>
              <a:t>Bergey’s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Manual of Systematic Bacteriology, bacteria were classified in 33 sections based on phenotypic, not phylogenetic characteristics. Kingdom: </a:t>
            </a:r>
            <a:r>
              <a:rPr lang="en-US" sz="3100" dirty="0" err="1">
                <a:solidFill>
                  <a:srgbClr val="000000"/>
                </a:solidFill>
                <a:latin typeface="Open Sans Bold"/>
              </a:rPr>
              <a:t>Procaryotae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Divisions:</a:t>
            </a:r>
          </a:p>
          <a:p>
            <a:pPr>
              <a:lnSpc>
                <a:spcPts val="2520"/>
              </a:lnSpc>
            </a:pPr>
            <a:endParaRPr lang="en-US" sz="31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340"/>
              </a:lnSpc>
            </a:pPr>
            <a:r>
              <a:rPr lang="en-US" sz="3100" dirty="0">
                <a:solidFill>
                  <a:srgbClr val="000000"/>
                </a:solidFill>
                <a:latin typeface="Open Sans Bold"/>
                <a:ea typeface="Open Sans Bold"/>
              </a:rPr>
              <a:t> ➢ </a:t>
            </a:r>
            <a:r>
              <a:rPr lang="en-US" sz="3100" dirty="0" err="1">
                <a:solidFill>
                  <a:srgbClr val="FF3131"/>
                </a:solidFill>
                <a:latin typeface="Open Sans Bold"/>
              </a:rPr>
              <a:t>Gracilicutes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(thin skin): Procaryotes with a </a:t>
            </a:r>
            <a:r>
              <a:rPr lang="en-US" sz="3100" dirty="0" err="1">
                <a:solidFill>
                  <a:srgbClr val="000000"/>
                </a:solidFill>
                <a:latin typeface="Open Sans Bold"/>
              </a:rPr>
              <a:t>Gramnegative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cell wall.</a:t>
            </a:r>
          </a:p>
          <a:p>
            <a:pPr>
              <a:lnSpc>
                <a:spcPts val="4340"/>
              </a:lnSpc>
            </a:pPr>
            <a:r>
              <a:rPr lang="en-US" sz="3100" dirty="0">
                <a:solidFill>
                  <a:srgbClr val="000000"/>
                </a:solidFill>
                <a:latin typeface="Open Sans Bold"/>
                <a:ea typeface="Open Sans Bold"/>
              </a:rPr>
              <a:t> ➢ </a:t>
            </a:r>
            <a:r>
              <a:rPr lang="en-US" sz="3100" dirty="0">
                <a:solidFill>
                  <a:srgbClr val="FF3131"/>
                </a:solidFill>
                <a:latin typeface="Open Sans Bold"/>
              </a:rPr>
              <a:t>Firmicutes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(thick skin): Procaryotes with a </a:t>
            </a:r>
            <a:r>
              <a:rPr lang="en-US" sz="3100" dirty="0" err="1">
                <a:solidFill>
                  <a:srgbClr val="000000"/>
                </a:solidFill>
                <a:latin typeface="Open Sans Bold"/>
              </a:rPr>
              <a:t>Grampositive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cell wall. </a:t>
            </a:r>
          </a:p>
          <a:p>
            <a:pPr>
              <a:lnSpc>
                <a:spcPts val="4340"/>
              </a:lnSpc>
            </a:pPr>
            <a:r>
              <a:rPr lang="en-US" sz="3100" dirty="0">
                <a:solidFill>
                  <a:srgbClr val="000000"/>
                </a:solidFill>
                <a:latin typeface="Open Sans Bold"/>
                <a:ea typeface="Open Sans Bold"/>
              </a:rPr>
              <a:t> ➢ </a:t>
            </a:r>
            <a:r>
              <a:rPr lang="en-US" sz="3100" dirty="0" err="1">
                <a:solidFill>
                  <a:srgbClr val="FF3131"/>
                </a:solidFill>
                <a:latin typeface="Open Sans Bold"/>
              </a:rPr>
              <a:t>Tenericutes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(soft or tender skin): Procaryotes that lack a cell wall. </a:t>
            </a:r>
          </a:p>
          <a:p>
            <a:pPr>
              <a:lnSpc>
                <a:spcPts val="4340"/>
              </a:lnSpc>
            </a:pPr>
            <a:r>
              <a:rPr lang="en-US" sz="3100" dirty="0">
                <a:solidFill>
                  <a:srgbClr val="000000"/>
                </a:solidFill>
                <a:latin typeface="Open Sans Bold"/>
                <a:ea typeface="Open Sans Bold"/>
              </a:rPr>
              <a:t> ➢ </a:t>
            </a:r>
            <a:r>
              <a:rPr lang="en-US" sz="3100" dirty="0" err="1">
                <a:solidFill>
                  <a:srgbClr val="FF3131"/>
                </a:solidFill>
                <a:latin typeface="Open Sans Bold"/>
              </a:rPr>
              <a:t>Mendosicutes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(skin with faults): Procaryotes with unusual cell wall. </a:t>
            </a:r>
          </a:p>
          <a:p>
            <a:pPr>
              <a:lnSpc>
                <a:spcPts val="4340"/>
              </a:lnSpc>
            </a:pPr>
            <a:endParaRPr lang="en-US" sz="31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84279" y="4962941"/>
            <a:ext cx="16799464" cy="1067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40"/>
              </a:lnSpc>
              <a:spcBef>
                <a:spcPct val="0"/>
              </a:spcBef>
            </a:pPr>
            <a:r>
              <a:rPr lang="en-US" sz="3100" dirty="0">
                <a:solidFill>
                  <a:srgbClr val="000000"/>
                </a:solidFill>
                <a:latin typeface="Open Sans Bold"/>
              </a:rPr>
              <a:t>The current 5 volumes define taxa not in terms of phenotype, but solely on 16S phylogeny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11996" y="7377112"/>
            <a:ext cx="15284410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endParaRPr dirty="0"/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3131"/>
                </a:solidFill>
                <a:latin typeface="Open Sans Bold"/>
              </a:rPr>
              <a:t>Phylum </a:t>
            </a:r>
            <a:r>
              <a:rPr lang="en-US" sz="3000" dirty="0" err="1">
                <a:solidFill>
                  <a:srgbClr val="FF3131"/>
                </a:solidFill>
                <a:latin typeface="Open Sans Bold"/>
              </a:rPr>
              <a:t>Aquiflexa</a:t>
            </a:r>
            <a:endParaRPr lang="en-US" sz="3000" dirty="0">
              <a:solidFill>
                <a:srgbClr val="FF3131"/>
              </a:solidFill>
              <a:latin typeface="Open Sans Bold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Open Sans Bold"/>
              </a:rPr>
              <a:t>The earliest “deepest” branch of the Bacteria Contains genera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Aquiflex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and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Hydrogenobacter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that can obtain energy from hydrogen via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chemolithotrophic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pathways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3600" y="6050498"/>
            <a:ext cx="16125371" cy="1607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 dirty="0">
                <a:solidFill>
                  <a:srgbClr val="FF3131"/>
                </a:solidFill>
                <a:latin typeface="Open Sans Bold"/>
              </a:rPr>
              <a:t>Phylogeny of domain Bacteria</a:t>
            </a:r>
          </a:p>
          <a:p>
            <a:pPr>
              <a:lnSpc>
                <a:spcPts val="4340"/>
              </a:lnSpc>
              <a:spcBef>
                <a:spcPct val="0"/>
              </a:spcBef>
            </a:pPr>
            <a:r>
              <a:rPr lang="en-US" sz="3100" dirty="0">
                <a:solidFill>
                  <a:srgbClr val="000000"/>
                </a:solidFill>
                <a:latin typeface="Open Sans Bold"/>
              </a:rPr>
              <a:t>The 2nd edition of </a:t>
            </a:r>
            <a:r>
              <a:rPr lang="en-US" sz="3100" dirty="0" err="1">
                <a:solidFill>
                  <a:srgbClr val="000000"/>
                </a:solidFill>
                <a:latin typeface="Open Sans Bold"/>
              </a:rPr>
              <a:t>Bergey’s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Manual of Systematic Bacteriology divides domain Bacteria into 23 phyla. Nine of the more notable phyla are described here.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152" y="-960351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27010" y="7148252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6000" y="565195"/>
            <a:ext cx="14165748" cy="4578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3131"/>
                </a:solidFill>
                <a:latin typeface="Open Sans Bold"/>
              </a:rPr>
              <a:t>Phylogeny of domain Bacteria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3131"/>
              </a:solidFill>
              <a:latin typeface="Open Sans Bold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Phylum Cyanobacteria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Oxygenic photosynthetic bacteria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Phylum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Chlorobi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The “green sulfur bacteria”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Anoxygenic photosynthesis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Includes genus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Chlorobium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50859" y="5281382"/>
            <a:ext cx="15432341" cy="4578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3131"/>
                </a:solidFill>
                <a:latin typeface="Open Sans Bold"/>
              </a:rPr>
              <a:t>Phylum Proteobacteria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The largest group of gram-negative bacteria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Extremely complex group, with over 400 genera and 1300 named species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All major nutritional types are represented: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phototrophy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heterotrophy, and several types of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chemolithotrophy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Sometimes called the “purple bacteria,” although very few are purple; the term refers to a hypothetical purple photosynthetic bacterium from which the group is believed to have evolved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152" y="-960351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27010" y="7148252"/>
            <a:ext cx="4766297" cy="4635224"/>
          </a:xfrm>
          <a:custGeom>
            <a:avLst/>
            <a:gdLst/>
            <a:ahLst/>
            <a:cxnLst/>
            <a:rect l="l" t="t" r="r" b="b"/>
            <a:pathLst>
              <a:path w="4766297" h="4635224">
                <a:moveTo>
                  <a:pt x="0" y="0"/>
                </a:moveTo>
                <a:lnTo>
                  <a:pt x="4766296" y="0"/>
                </a:lnTo>
                <a:lnTo>
                  <a:pt x="4766296" y="4635224"/>
                </a:lnTo>
                <a:lnTo>
                  <a:pt x="0" y="463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19200" y="757786"/>
            <a:ext cx="15232548" cy="4578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FF3131"/>
                </a:solidFill>
                <a:latin typeface="Open Sans Bold"/>
              </a:rPr>
              <a:t>Phylum </a:t>
            </a:r>
            <a:r>
              <a:rPr lang="en-US" sz="3200" dirty="0">
                <a:solidFill>
                  <a:srgbClr val="FF3131"/>
                </a:solidFill>
                <a:latin typeface="Open Sans Bold Italics"/>
              </a:rPr>
              <a:t>Proteobacteria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–Divided into 5 classes: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Open Sans Bold Italics"/>
              </a:rPr>
              <a:t>Alphaproteobacteria</a:t>
            </a:r>
            <a:endParaRPr lang="en-US" sz="3200" dirty="0">
              <a:solidFill>
                <a:srgbClr val="000000"/>
              </a:solidFill>
              <a:latin typeface="Open Sans Bold Italics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pen Sans Bold Italics"/>
              </a:rPr>
              <a:t>Betaproteobacteria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Open Sans Bold Italics"/>
              </a:rPr>
              <a:t>Gammaproteobacteria</a:t>
            </a:r>
            <a:endParaRPr lang="en-US" sz="3200" dirty="0">
              <a:solidFill>
                <a:srgbClr val="000000"/>
              </a:solidFill>
              <a:latin typeface="Open Sans Bold Italics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pen Sans Bold Italics"/>
              </a:rPr>
              <a:t>Deltaproteobacteria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 Italics"/>
              </a:rPr>
              <a:t>Epsilonproteobacteria</a:t>
            </a:r>
            <a:endParaRPr lang="en-US" sz="3200" dirty="0">
              <a:solidFill>
                <a:srgbClr val="000000"/>
              </a:solidFill>
              <a:latin typeface="Open Sans Bold Italics"/>
            </a:endParaRP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Open Sans Bold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39286" y="4884808"/>
            <a:ext cx="15412906" cy="327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F3131"/>
                </a:solidFill>
                <a:latin typeface="Open Sans Bold"/>
              </a:rPr>
              <a:t>Phylum Proteobacteria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4340"/>
              </a:lnSpc>
              <a:spcBef>
                <a:spcPct val="0"/>
              </a:spcBef>
            </a:pPr>
            <a:r>
              <a:rPr lang="en-US" sz="3100" dirty="0">
                <a:solidFill>
                  <a:srgbClr val="000000"/>
                </a:solidFill>
                <a:latin typeface="Open Sans Bold"/>
              </a:rPr>
              <a:t>Significant groups and genera include:</a:t>
            </a:r>
          </a:p>
          <a:p>
            <a:pPr>
              <a:lnSpc>
                <a:spcPts val="4340"/>
              </a:lnSpc>
              <a:spcBef>
                <a:spcPct val="0"/>
              </a:spcBef>
            </a:pPr>
            <a:r>
              <a:rPr lang="en-US" sz="3100" dirty="0">
                <a:solidFill>
                  <a:srgbClr val="000000"/>
                </a:solidFill>
                <a:latin typeface="Open Sans Bold"/>
              </a:rPr>
              <a:t>Photosynthetic genera such as </a:t>
            </a:r>
            <a:r>
              <a:rPr lang="en-US" sz="3100" i="1" dirty="0">
                <a:solidFill>
                  <a:srgbClr val="000000"/>
                </a:solidFill>
                <a:latin typeface="Open Sans Bold"/>
              </a:rPr>
              <a:t>Rhodospirillum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(a purple non-sulfur bacterium) and Chromatium (a purple sulfur bacterium)</a:t>
            </a:r>
          </a:p>
          <a:p>
            <a:pPr>
              <a:lnSpc>
                <a:spcPts val="4340"/>
              </a:lnSpc>
              <a:spcBef>
                <a:spcPct val="0"/>
              </a:spcBef>
            </a:pPr>
            <a:r>
              <a:rPr lang="en-US" sz="3100" dirty="0">
                <a:solidFill>
                  <a:srgbClr val="000000"/>
                </a:solidFill>
                <a:latin typeface="Open Sans Bold"/>
              </a:rPr>
              <a:t>Sulfur chemolithotrophs, genera </a:t>
            </a:r>
            <a:r>
              <a:rPr lang="en-US" sz="3100" i="1" dirty="0">
                <a:solidFill>
                  <a:srgbClr val="000000"/>
                </a:solidFill>
                <a:latin typeface="Open Sans Bold"/>
              </a:rPr>
              <a:t>Thiobacillus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and Nitrogen chemolithotrophs (nitrifying bacteria), genera </a:t>
            </a:r>
            <a:r>
              <a:rPr lang="en-US" sz="3100" i="1" dirty="0">
                <a:solidFill>
                  <a:srgbClr val="000000"/>
                </a:solidFill>
                <a:latin typeface="Open Sans Bold"/>
              </a:rPr>
              <a:t>Nitrobacter</a:t>
            </a:r>
            <a:r>
              <a:rPr lang="en-US" sz="3100" dirty="0">
                <a:solidFill>
                  <a:srgbClr val="000000"/>
                </a:solidFill>
                <a:latin typeface="Open Sans Bold"/>
              </a:rPr>
              <a:t> and </a:t>
            </a:r>
            <a:r>
              <a:rPr lang="en-US" sz="3100" i="1" dirty="0">
                <a:solidFill>
                  <a:srgbClr val="000000"/>
                </a:solidFill>
                <a:latin typeface="Open Sans Bold"/>
              </a:rPr>
              <a:t>Nitrosomonas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29754" y="8572500"/>
            <a:ext cx="15222438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 Bold"/>
              </a:rPr>
              <a:t>Other chemolithotrophs, genera </a:t>
            </a:r>
            <a:r>
              <a:rPr lang="en-US" sz="3200" i="1" dirty="0" err="1">
                <a:solidFill>
                  <a:srgbClr val="000000"/>
                </a:solidFill>
                <a:latin typeface="Open Sans Bold"/>
              </a:rPr>
              <a:t>lcaligenes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Open Sans Bold"/>
              </a:rPr>
              <a:t>Methylobacilllus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,</a:t>
            </a:r>
            <a:r>
              <a:rPr lang="en-US" sz="3200" i="1" dirty="0" err="1">
                <a:solidFill>
                  <a:srgbClr val="000000"/>
                </a:solidFill>
                <a:latin typeface="Open Sans Bold"/>
              </a:rPr>
              <a:t>Burkholderia</a:t>
            </a:r>
            <a:endParaRPr lang="en-US" sz="3200" i="1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544954" y="-3570980"/>
            <a:ext cx="7622667" cy="8229600"/>
          </a:xfrm>
          <a:custGeom>
            <a:avLst/>
            <a:gdLst/>
            <a:ahLst/>
            <a:cxnLst/>
            <a:rect l="l" t="t" r="r" b="b"/>
            <a:pathLst>
              <a:path w="7622667" h="8229600">
                <a:moveTo>
                  <a:pt x="0" y="0"/>
                </a:moveTo>
                <a:lnTo>
                  <a:pt x="7622667" y="0"/>
                </a:lnTo>
                <a:lnTo>
                  <a:pt x="76226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73859" y="3142066"/>
            <a:ext cx="4028282" cy="8229600"/>
          </a:xfrm>
          <a:custGeom>
            <a:avLst/>
            <a:gdLst/>
            <a:ahLst/>
            <a:cxnLst/>
            <a:rect l="l" t="t" r="r" b="b"/>
            <a:pathLst>
              <a:path w="4028282" h="8229600">
                <a:moveTo>
                  <a:pt x="0" y="0"/>
                </a:moveTo>
                <a:lnTo>
                  <a:pt x="4028282" y="0"/>
                </a:lnTo>
                <a:lnTo>
                  <a:pt x="40282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069903" y="2736850"/>
            <a:ext cx="6148195" cy="519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</a:pPr>
            <a:r>
              <a:rPr lang="en-US" sz="20000">
                <a:solidFill>
                  <a:srgbClr val="303238"/>
                </a:solidFill>
                <a:latin typeface="Railey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1479</TotalTime>
  <Words>671</Words>
  <Application>Microsoft Office PowerPoint</Application>
  <PresentationFormat>Custom</PresentationFormat>
  <Paragraphs>71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Eczar Bold</vt:lpstr>
      <vt:lpstr>Open Sans Bold Italics</vt:lpstr>
      <vt:lpstr>Arial</vt:lpstr>
      <vt:lpstr>Open Sans Bold</vt:lpstr>
      <vt:lpstr>Railey</vt:lpstr>
      <vt:lpstr>TT Chocolates</vt:lpstr>
      <vt:lpstr>Calibri</vt:lpstr>
      <vt:lpstr>TT Chocolates Bold</vt:lpstr>
      <vt:lpstr>TT Chocolates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</dc:title>
  <cp:lastModifiedBy>saadmahdi saadmahdi</cp:lastModifiedBy>
  <cp:revision>7</cp:revision>
  <dcterms:created xsi:type="dcterms:W3CDTF">2006-08-16T00:00:00Z</dcterms:created>
  <dcterms:modified xsi:type="dcterms:W3CDTF">2024-03-20T23:36:31Z</dcterms:modified>
  <dc:identifier>DAF2EVraI-8</dc:identifier>
</cp:coreProperties>
</file>